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78" r:id="rId5"/>
    <p:sldId id="279" r:id="rId6"/>
    <p:sldId id="280" r:id="rId7"/>
    <p:sldId id="266" r:id="rId8"/>
    <p:sldId id="273" r:id="rId9"/>
    <p:sldId id="263" r:id="rId10"/>
  </p:sldIdLst>
  <p:sldSz cx="12192000" cy="6858000"/>
  <p:notesSz cx="6858000" cy="9144000"/>
  <p:embeddedFontLst>
    <p:embeddedFont>
      <p:font typeface="나눔스퀘어" panose="020B0600000101010101" pitchFamily="50" charset="-127"/>
      <p:regular r:id="rId12"/>
    </p:embeddedFont>
    <p:embeddedFont>
      <p:font typeface="나눔스퀘어 Bold" panose="020B0600000101010101" pitchFamily="50" charset="-127"/>
      <p:bold r:id="rId13"/>
    </p:embeddedFont>
    <p:embeddedFont>
      <p:font typeface="나눔스퀘어 ExtraBold" panose="020B0600000101010101" pitchFamily="50" charset="-127"/>
      <p:bold r:id="rId14"/>
    </p:embeddedFont>
    <p:embeddedFont>
      <p:font typeface="나눔스퀘어_ac" panose="020B0600000101010101" pitchFamily="50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7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진하[ 학부재학 / 경영학과 ]" initials="이학/경]" lastIdx="1" clrIdx="0">
    <p:extLst>
      <p:ext uri="{19B8F6BF-5375-455C-9EA6-DF929625EA0E}">
        <p15:presenceInfo xmlns:p15="http://schemas.microsoft.com/office/powerpoint/2012/main" userId="S::jinha031226@korea.edu::a71ffc96-469b-476b-bede-f49f668a29f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2447"/>
    <a:srgbClr val="7F98D7"/>
    <a:srgbClr val="F2F2F2"/>
    <a:srgbClr val="8675A9"/>
    <a:srgbClr val="002060"/>
    <a:srgbClr val="133B5C"/>
    <a:srgbClr val="1F4068"/>
    <a:srgbClr val="1D2D50"/>
    <a:srgbClr val="141E61"/>
    <a:srgbClr val="0F04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13" autoAdjust="0"/>
    <p:restoredTop sz="62145" autoAdjust="0"/>
  </p:normalViewPr>
  <p:slideViewPr>
    <p:cSldViewPr snapToGrid="0" showGuides="1">
      <p:cViewPr>
        <p:scale>
          <a:sx n="75" d="100"/>
          <a:sy n="75" d="100"/>
        </p:scale>
        <p:origin x="1008" y="240"/>
      </p:cViewPr>
      <p:guideLst>
        <p:guide orient="horz" pos="2160"/>
        <p:guide pos="3840"/>
        <p:guide pos="370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75" d="100"/>
        <a:sy n="75" d="100"/>
      </p:scale>
      <p:origin x="0" y="-9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lnSpc>
              <a:spcPct val="80000"/>
            </a:lnSpc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26750154320987657"/>
          <c:y val="0.23920946502057613"/>
          <c:w val="0.47283641975308643"/>
          <c:h val="0.6304485596707818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최소주문금액 맞추려 필요 이상 주문 경험 여부</c:v>
                </c:pt>
              </c:strCache>
            </c:strRef>
          </c:tx>
          <c:spPr>
            <a:solidFill>
              <a:srgbClr val="7F98D7"/>
            </a:solidFill>
          </c:spPr>
          <c:dPt>
            <c:idx val="0"/>
            <c:bubble3D val="0"/>
            <c:spPr>
              <a:solidFill>
                <a:srgbClr val="7F98D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2C1-4C59-925D-C1E0C77F3BB7}"/>
              </c:ext>
            </c:extLst>
          </c:dPt>
          <c:dPt>
            <c:idx val="1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2C1-4C59-925D-C1E0C77F3BB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Sheet1!$A$2:$A$3</c:f>
              <c:strCache>
                <c:ptCount val="2"/>
                <c:pt idx="0">
                  <c:v>경험 있음</c:v>
                </c:pt>
                <c:pt idx="1">
                  <c:v>경험 없음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82.8</c:v>
                </c:pt>
                <c:pt idx="1">
                  <c:v>17.2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2C1-4C59-925D-C1E0C77F3B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solidFill>
        <a:srgbClr val="162447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 가구 추이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6207613176816546"/>
          <c:y val="0.23338257387969369"/>
          <c:w val="0.79466260706542791"/>
          <c:h val="0.479531199800017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rgbClr val="7F98D7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2020년 4분기</c:v>
                </c:pt>
                <c:pt idx="1">
                  <c:v>2021년 1분기</c:v>
                </c:pt>
                <c:pt idx="2">
                  <c:v>2분기</c:v>
                </c:pt>
                <c:pt idx="3">
                  <c:v>3분기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39.200000000000003</c:v>
                </c:pt>
                <c:pt idx="1">
                  <c:v>39.5</c:v>
                </c:pt>
                <c:pt idx="2">
                  <c:v>39.700000000000003</c:v>
                </c:pt>
                <c:pt idx="3">
                  <c:v>40.1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DC-4090-BC55-656C5138F4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0"/>
        <c:overlap val="-27"/>
        <c:axId val="388858728"/>
        <c:axId val="388860696"/>
      </c:barChart>
      <c:catAx>
        <c:axId val="3888587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+mn-cs"/>
                  </a:defRPr>
                </a:pPr>
                <a:r>
                  <a:rPr lang="en-US" altLang="ko-KR" sz="8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(</a:t>
                </a:r>
                <a:r>
                  <a:rPr lang="ko-KR" altLang="en-US" sz="8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단위</a:t>
                </a:r>
                <a:r>
                  <a:rPr lang="en-US" altLang="ko-KR" sz="8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: %)</a:t>
                </a:r>
                <a:endPara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c:rich>
          </c:tx>
          <c:layout>
            <c:manualLayout>
              <c:xMode val="edge"/>
              <c:yMode val="edge"/>
              <c:x val="0.8342953673986051"/>
              <c:y val="0.8917216645096257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lnSpc>
                <a:spcPct val="80000"/>
              </a:lnSpc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pPr>
            <a:endParaRPr lang="ko-KR"/>
          </a:p>
        </c:txPr>
        <c:crossAx val="388860696"/>
        <c:crosses val="autoZero"/>
        <c:auto val="1"/>
        <c:lblAlgn val="ctr"/>
        <c:lblOffset val="100"/>
        <c:noMultiLvlLbl val="0"/>
      </c:catAx>
      <c:valAx>
        <c:axId val="388860696"/>
        <c:scaling>
          <c:orientation val="minMax"/>
          <c:max val="40.200000000000003"/>
          <c:min val="3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pPr>
            <a:endParaRPr lang="ko-KR"/>
          </a:p>
        </c:txPr>
        <c:crossAx val="388858728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rgbClr val="162447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국내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OTT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시장 규모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7711790123456791"/>
          <c:y val="0.2244320987654321"/>
          <c:w val="0.77976481481481486"/>
          <c:h val="0.4254625514403292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OTT 매출액</c:v>
                </c:pt>
              </c:strCache>
            </c:strRef>
          </c:tx>
          <c:spPr>
            <a:solidFill>
              <a:srgbClr val="7F98D7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2014년</c:v>
                </c:pt>
                <c:pt idx="1">
                  <c:v>2015년</c:v>
                </c:pt>
                <c:pt idx="2">
                  <c:v>2016년</c:v>
                </c:pt>
                <c:pt idx="3">
                  <c:v>2017년</c:v>
                </c:pt>
                <c:pt idx="4">
                  <c:v>2018년</c:v>
                </c:pt>
                <c:pt idx="5">
                  <c:v>2019년</c:v>
                </c:pt>
                <c:pt idx="6">
                  <c:v>2020년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1926</c:v>
                </c:pt>
                <c:pt idx="1">
                  <c:v>2587</c:v>
                </c:pt>
                <c:pt idx="2">
                  <c:v>3069</c:v>
                </c:pt>
                <c:pt idx="3">
                  <c:v>4149</c:v>
                </c:pt>
                <c:pt idx="4">
                  <c:v>5136</c:v>
                </c:pt>
                <c:pt idx="5">
                  <c:v>6345</c:v>
                </c:pt>
                <c:pt idx="6">
                  <c:v>7801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4B3-4AE6-B621-46FE95B928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0"/>
        <c:overlap val="-27"/>
        <c:axId val="388858728"/>
        <c:axId val="388860696"/>
      </c:barChart>
      <c:catAx>
        <c:axId val="3888587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  <a:cs typeface="+mn-cs"/>
                  </a:defRPr>
                </a:pPr>
                <a:r>
                  <a:rPr lang="en-US" altLang="ko-KR" sz="8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(</a:t>
                </a:r>
                <a:r>
                  <a:rPr lang="ko-KR" altLang="en-US" sz="8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단위</a:t>
                </a:r>
                <a:r>
                  <a:rPr lang="en-US" altLang="ko-KR" sz="8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: </a:t>
                </a:r>
                <a:r>
                  <a:rPr lang="ko-KR" altLang="en-US" sz="8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억 원</a:t>
                </a:r>
                <a:r>
                  <a:rPr lang="en-US" altLang="ko-KR" sz="8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)</a:t>
                </a:r>
                <a:endPara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c:rich>
          </c:tx>
          <c:layout>
            <c:manualLayout>
              <c:xMode val="edge"/>
              <c:yMode val="edge"/>
              <c:x val="0.78752685185185189"/>
              <c:y val="0.8873847736625514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pPr>
            <a:endParaRPr lang="ko-KR"/>
          </a:p>
        </c:txPr>
        <c:crossAx val="388860696"/>
        <c:crosses val="autoZero"/>
        <c:auto val="1"/>
        <c:lblAlgn val="ctr"/>
        <c:lblOffset val="100"/>
        <c:noMultiLvlLbl val="0"/>
      </c:catAx>
      <c:valAx>
        <c:axId val="388860696"/>
        <c:scaling>
          <c:orientation val="minMax"/>
          <c:max val="7900"/>
          <c:min val="19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88858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rgbClr val="162447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E01DB-1C2C-4FE6-9CAA-6930F2E609E3}" type="datetimeFigureOut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75384-29A0-4D8E-A8CB-3E860773F5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3287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75384-29A0-4D8E-A8CB-3E860773F50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141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75384-29A0-4D8E-A8CB-3E860773F50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045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75384-29A0-4D8E-A8CB-3E860773F50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376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C23C68-E7DC-4526-B37E-77AC93996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61A82D-DD20-459F-B946-4821ED5108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431715-9F62-4A5E-963B-AF31424FF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A66A-6A2A-4EF1-8E20-3321DF7C869F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973C63-952F-4486-A646-9F0E5414B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2D801-5237-4B01-BCC0-682BBA550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107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4AB0C1-089B-487F-AF13-96F73CC81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6A0225-DA42-4966-9C5D-4F3BEAFC78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DAB841-0599-4529-BD6B-B8AA621FF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285F5-1832-4FF0-9A08-59BB8AC5C087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6B9F35-785D-4E91-A5C6-673DEAAD6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64A7A5-42B4-4FBF-9026-BEC64E992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8676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8503EA-C500-44FB-9B84-F9BA092FFB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629CD9-7504-4377-B228-E4936E9DB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AC9D56-7D0C-4F8C-BFED-65D76D6C5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C5D97-4758-46EA-9087-11ABEE281D6D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D962F8-87F9-4EB4-96EE-4DFEABB74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8F3B45-6CB5-48AC-A1F1-D156A658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713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19408D-A892-4217-A3DD-1EF1E78CD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5B17CC-5E4C-489F-9718-BF70BF169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35AB1F-CF5C-458A-B50D-3B2181005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41DBC-4F00-4EC6-90F9-9E77C3E7222E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C27EBA-F0E7-4B60-BE0B-AFA695CBE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88D34D-00D4-4D1A-B476-541514801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62013" y="6176963"/>
            <a:ext cx="2743200" cy="365125"/>
          </a:xfrm>
        </p:spPr>
        <p:txBody>
          <a:bodyPr/>
          <a:lstStyle/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3996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5B3A3-ECA1-44B8-8F7C-DCC32AE48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7468AD-C04F-4DB8-B767-507F88156E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FC72C7-7515-4C6F-A997-BF616FB69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0F550-EE16-4772-B0E8-E8B36C4E2C9B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8279EE-6A65-44E6-9780-7B174EF0B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A186C3-D43D-450A-97E4-EB08BFA00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201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D80B7C-75C2-4E7E-910C-67995009E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2CDA6A-4988-443A-A546-C12ACBB36A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3FADCE-A695-4C46-A5CC-FCEC75439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F6B0F4-A188-4B4F-9305-FC16FA36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44FD3-5440-4177-8891-0F4B100C10E8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6CD58D-0712-431F-954B-17BD4E03E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DDB41A-B7B2-4B87-BA01-54233D9B6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918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C11060-CD74-4743-B88A-7995B2BC0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297D50-D8E2-4762-818D-EC50A4261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229496-2A30-4EA3-88D7-88E8F3445A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F81D509-6828-4F57-A254-916FEEE686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8BD25C7-E7EB-46ED-8AD3-CCCD1CB01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189F3D2-238B-43A7-95C6-C238496B6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9B6C1-44AB-48C9-8CD6-105322C7B064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7D2053D-D805-495F-A5D8-EAD1526E8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D8C41A2-6105-4C78-A514-F2A5199CC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138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9CB5A9-6770-4337-AC08-CB48B666D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C2B51BF-D950-4A11-9F24-0013CC9FD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37B3-9BE7-4244-B2CF-67AAEAF0DE7C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1C763C-9F37-4439-AE14-E6A8E49C8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19805D-B99C-4DDA-8C7B-253C8C35E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287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A75F745-07B3-4F30-862F-E8C0A1181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BBB8D-A64A-4570-8B6C-2B2A2A4BE0C1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D270D7-CCBD-4FD8-A31A-5DECE1706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3344BA-DF5D-4F7E-9988-4CF1FCCAF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392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212701-0B53-4394-A9C5-DCCC748E5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5C8AA9-6354-4574-B7E0-CEDCE7327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84B02F-817D-4A09-BA75-4EC74E56D6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06DDD2-979C-4FAB-91AB-1BBFAAC2A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D760D-6900-4A8E-A8FB-5660D41113AD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AD8644-103B-45A8-8528-4D07DE4D9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2CD12C-EDA2-4E16-8CDE-3E5294A7C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827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065EE7-D32A-466B-B559-E815B1292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6235D04-9290-4076-8022-274982443C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99EA07-43F0-441D-BD1F-4337F324FD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7FD543-95BE-46B0-A63D-2320A98D6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96386-0ABC-4818-A887-0380EADEBD77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240DF2-AB04-4A0D-BD63-458A60E23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C9B66B-4F61-4AB2-B9D1-2A7421B8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238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20935CB-0DE2-4781-99D1-61C1D9BFD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6D7757-2895-4B3D-9D0C-428898FB1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3B3D88-3A96-4129-87E5-7B25D6FADE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F7B7A8-5432-4FC2-A60F-5E00F01A5B77}" type="datetime1">
              <a:rPr lang="ko-KR" altLang="en-US" smtClean="0"/>
              <a:t>2022-05-22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D1759D-4C95-4E31-9EAD-1560857FEF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669E43-2034-46BC-B668-1AB1D44868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5EA9F-94B7-4D26-924D-E99008A2E5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159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EC0B9296-A566-E04B-11F5-2D5121638186}"/>
              </a:ext>
            </a:extLst>
          </p:cNvPr>
          <p:cNvSpPr/>
          <p:nvPr/>
        </p:nvSpPr>
        <p:spPr>
          <a:xfrm>
            <a:off x="602614" y="1999033"/>
            <a:ext cx="10529070" cy="66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EA9367-20DF-45C9-986D-8F7895D58891}"/>
              </a:ext>
            </a:extLst>
          </p:cNvPr>
          <p:cNvSpPr txBox="1"/>
          <p:nvPr/>
        </p:nvSpPr>
        <p:spPr>
          <a:xfrm>
            <a:off x="587374" y="1936984"/>
            <a:ext cx="10858955" cy="17461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36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rgbClr val="16244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36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rgbClr val="16244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 가구를 위한 공동구매 및 정보 공유 커뮤니티 서비스</a:t>
            </a:r>
            <a:endParaRPr lang="en-US" altLang="ko-KR" sz="36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rgbClr val="16244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>
              <a:lnSpc>
                <a:spcPct val="120000"/>
              </a:lnSpc>
            </a:pPr>
            <a:endParaRPr lang="en-US" altLang="ko-KR" sz="5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just">
              <a:lnSpc>
                <a:spcPct val="120000"/>
              </a:lnSpc>
            </a:pPr>
            <a:r>
              <a:rPr lang="en-US" altLang="ko-KR" sz="25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Community Service of Group Purchase and Information Sharing</a:t>
            </a:r>
          </a:p>
          <a:p>
            <a:pPr algn="just">
              <a:lnSpc>
                <a:spcPct val="120000"/>
              </a:lnSpc>
            </a:pPr>
            <a:r>
              <a:rPr lang="en-US" altLang="ko-KR" sz="25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for Single-Person Households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FB2ACA-7E15-4683-8927-52088DA15D7C}"/>
              </a:ext>
            </a:extLst>
          </p:cNvPr>
          <p:cNvSpPr txBox="1"/>
          <p:nvPr/>
        </p:nvSpPr>
        <p:spPr>
          <a:xfrm>
            <a:off x="602614" y="5753910"/>
            <a:ext cx="7387414" cy="753569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이예은 김규리 이해서 정은혜 </a:t>
            </a:r>
            <a:r>
              <a:rPr lang="ko-KR" altLang="en-US" dirty="0" err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안형태</a:t>
            </a:r>
            <a:r>
              <a:rPr lang="ko-KR" altLang="en-US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오병우</a:t>
            </a:r>
            <a:r>
              <a:rPr lang="ko-KR" altLang="en-US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금오공과대학교 컴퓨터공학과</a:t>
            </a:r>
            <a:r>
              <a:rPr lang="en-US" altLang="ko-KR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algn="just">
              <a:lnSpc>
                <a:spcPct val="120000"/>
              </a:lnSpc>
            </a:pPr>
            <a:endParaRPr lang="en-US" altLang="ko-KR" sz="10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>
              <a:lnSpc>
                <a:spcPct val="120000"/>
              </a:lnSpc>
            </a:pPr>
            <a:r>
              <a:rPr lang="en-US" altLang="ko-KR" dirty="0" err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Kumoh</a:t>
            </a:r>
            <a:r>
              <a:rPr lang="en-US" altLang="ko-KR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National Institute of Technology</a:t>
            </a: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BF2E0EBA-4E6D-45E4-8BC3-B48677EE8576}"/>
              </a:ext>
            </a:extLst>
          </p:cNvPr>
          <p:cNvCxnSpPr>
            <a:cxnSpLocks/>
          </p:cNvCxnSpPr>
          <p:nvPr/>
        </p:nvCxnSpPr>
        <p:spPr>
          <a:xfrm>
            <a:off x="336000" y="5447295"/>
            <a:ext cx="11520000" cy="0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51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084EC24-6493-42A8-84BE-1C6E75004019}"/>
              </a:ext>
            </a:extLst>
          </p:cNvPr>
          <p:cNvSpPr/>
          <p:nvPr/>
        </p:nvSpPr>
        <p:spPr>
          <a:xfrm>
            <a:off x="3785094" y="1037913"/>
            <a:ext cx="4621810" cy="64210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156420-11B9-4F21-BD7F-AD373636736A}"/>
              </a:ext>
            </a:extLst>
          </p:cNvPr>
          <p:cNvSpPr txBox="1"/>
          <p:nvPr/>
        </p:nvSpPr>
        <p:spPr>
          <a:xfrm>
            <a:off x="4124225" y="1104321"/>
            <a:ext cx="394355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C61D90E-3104-5145-79F8-49CCA1F24EE9}"/>
              </a:ext>
            </a:extLst>
          </p:cNvPr>
          <p:cNvGrpSpPr/>
          <p:nvPr/>
        </p:nvGrpSpPr>
        <p:grpSpPr>
          <a:xfrm>
            <a:off x="4952501" y="2296385"/>
            <a:ext cx="2286996" cy="3523702"/>
            <a:chOff x="2356124" y="2296385"/>
            <a:chExt cx="2286996" cy="3523702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BC4C1788-DD64-4489-BAE3-0C1FC45145B1}"/>
                </a:ext>
              </a:extLst>
            </p:cNvPr>
            <p:cNvGrpSpPr/>
            <p:nvPr/>
          </p:nvGrpSpPr>
          <p:grpSpPr>
            <a:xfrm>
              <a:off x="2356124" y="2296385"/>
              <a:ext cx="2286996" cy="426575"/>
              <a:chOff x="3758264" y="2388019"/>
              <a:chExt cx="2286996" cy="426575"/>
            </a:xfrm>
          </p:grpSpPr>
          <p:sp>
            <p:nvSpPr>
              <p:cNvPr id="2" name="타원 1">
                <a:extLst>
                  <a:ext uri="{FF2B5EF4-FFF2-40B4-BE49-F238E27FC236}">
                    <a16:creationId xmlns:a16="http://schemas.microsoft.com/office/drawing/2014/main" id="{EC52B4EC-0F21-4D81-B17A-7BA5786A587C}"/>
                  </a:ext>
                </a:extLst>
              </p:cNvPr>
              <p:cNvSpPr/>
              <p:nvPr/>
            </p:nvSpPr>
            <p:spPr>
              <a:xfrm>
                <a:off x="3758264" y="2388019"/>
                <a:ext cx="426575" cy="4265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1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429146E-472B-4F34-8F7B-308F61047729}"/>
                  </a:ext>
                </a:extLst>
              </p:cNvPr>
              <p:cNvSpPr txBox="1"/>
              <p:nvPr/>
            </p:nvSpPr>
            <p:spPr>
              <a:xfrm>
                <a:off x="4387001" y="2401251"/>
                <a:ext cx="1658259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ko-KR" altLang="en-US" sz="2000" dirty="0">
                    <a:ln>
                      <a:solidFill>
                        <a:schemeClr val="bg1">
                          <a:alpha val="2000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배경</a:t>
                </a:r>
                <a:endParaRPr lang="en-US" altLang="ko-KR" sz="20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DFA2C53-90E6-4E4B-8771-52859090A468}"/>
                </a:ext>
              </a:extLst>
            </p:cNvPr>
            <p:cNvGrpSpPr/>
            <p:nvPr/>
          </p:nvGrpSpPr>
          <p:grpSpPr>
            <a:xfrm>
              <a:off x="2356124" y="3054581"/>
              <a:ext cx="2286996" cy="426575"/>
              <a:chOff x="3758264" y="3060681"/>
              <a:chExt cx="2286996" cy="426575"/>
            </a:xfrm>
          </p:grpSpPr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CB5C3420-B240-45A7-800B-4AB04A2DF324}"/>
                  </a:ext>
                </a:extLst>
              </p:cNvPr>
              <p:cNvSpPr/>
              <p:nvPr/>
            </p:nvSpPr>
            <p:spPr>
              <a:xfrm>
                <a:off x="3758264" y="3060681"/>
                <a:ext cx="426575" cy="4265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2</a:t>
                </a:r>
                <a:endPara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CB207E1-7131-4992-B250-9545C09F3D31}"/>
                  </a:ext>
                </a:extLst>
              </p:cNvPr>
              <p:cNvSpPr txBox="1"/>
              <p:nvPr/>
            </p:nvSpPr>
            <p:spPr>
              <a:xfrm>
                <a:off x="4387001" y="3073913"/>
                <a:ext cx="1658259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ko-KR" altLang="en-US" sz="2000" dirty="0">
                    <a:ln>
                      <a:solidFill>
                        <a:schemeClr val="bg1">
                          <a:alpha val="2000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시스템 구조</a:t>
                </a:r>
                <a:endParaRPr lang="en-US" altLang="ko-KR" sz="20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6579CDF-8B3C-4071-AE17-326AD6AA4683}"/>
                </a:ext>
              </a:extLst>
            </p:cNvPr>
            <p:cNvGrpSpPr/>
            <p:nvPr/>
          </p:nvGrpSpPr>
          <p:grpSpPr>
            <a:xfrm>
              <a:off x="2356124" y="3826010"/>
              <a:ext cx="2286996" cy="426575"/>
              <a:chOff x="3758264" y="3733343"/>
              <a:chExt cx="2286996" cy="426575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1924483B-C03D-41BD-9F6A-63581F24BDDD}"/>
                  </a:ext>
                </a:extLst>
              </p:cNvPr>
              <p:cNvSpPr/>
              <p:nvPr/>
            </p:nvSpPr>
            <p:spPr>
              <a:xfrm>
                <a:off x="3758264" y="3733343"/>
                <a:ext cx="426575" cy="4265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3</a:t>
                </a:r>
                <a:endPara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D2D2E4D-491E-486C-80B8-C38EF07DEB36}"/>
                  </a:ext>
                </a:extLst>
              </p:cNvPr>
              <p:cNvSpPr txBox="1"/>
              <p:nvPr/>
            </p:nvSpPr>
            <p:spPr>
              <a:xfrm>
                <a:off x="4387001" y="3746575"/>
                <a:ext cx="1658259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ko-KR" altLang="en-US" sz="2000" dirty="0">
                    <a:ln>
                      <a:solidFill>
                        <a:schemeClr val="bg1">
                          <a:alpha val="2000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주요 기능</a:t>
                </a:r>
                <a:endParaRPr lang="en-US" altLang="ko-KR" sz="20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4BA4C87F-E322-4AC7-B8C8-FD2E74537490}"/>
                </a:ext>
              </a:extLst>
            </p:cNvPr>
            <p:cNvGrpSpPr/>
            <p:nvPr/>
          </p:nvGrpSpPr>
          <p:grpSpPr>
            <a:xfrm>
              <a:off x="2356124" y="4604054"/>
              <a:ext cx="2286996" cy="426575"/>
              <a:chOff x="3758264" y="4406005"/>
              <a:chExt cx="2286996" cy="426575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4F471175-9E4C-47E8-AB11-7C8C919C8507}"/>
                  </a:ext>
                </a:extLst>
              </p:cNvPr>
              <p:cNvSpPr/>
              <p:nvPr/>
            </p:nvSpPr>
            <p:spPr>
              <a:xfrm>
                <a:off x="3758264" y="4406005"/>
                <a:ext cx="426575" cy="4265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4</a:t>
                </a:r>
                <a:endPara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6389601-3C24-44A4-BB71-3C5D0C932BE3}"/>
                  </a:ext>
                </a:extLst>
              </p:cNvPr>
              <p:cNvSpPr txBox="1"/>
              <p:nvPr/>
            </p:nvSpPr>
            <p:spPr>
              <a:xfrm>
                <a:off x="4387001" y="4419237"/>
                <a:ext cx="1658259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ko-KR" altLang="en-US" sz="2000" dirty="0">
                    <a:ln>
                      <a:solidFill>
                        <a:schemeClr val="bg1">
                          <a:alpha val="2000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최종 결과물</a:t>
                </a:r>
                <a:endParaRPr lang="en-US" altLang="ko-KR" sz="20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EA559E2-7752-4023-8B82-8A9AC2BE9AC0}"/>
                </a:ext>
              </a:extLst>
            </p:cNvPr>
            <p:cNvGrpSpPr/>
            <p:nvPr/>
          </p:nvGrpSpPr>
          <p:grpSpPr>
            <a:xfrm>
              <a:off x="2356124" y="5393512"/>
              <a:ext cx="2286996" cy="426575"/>
              <a:chOff x="3758264" y="5078667"/>
              <a:chExt cx="2286996" cy="426575"/>
            </a:xfrm>
          </p:grpSpPr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0FC5AF26-4A7C-43DC-8C67-B3C5EF20A4F3}"/>
                  </a:ext>
                </a:extLst>
              </p:cNvPr>
              <p:cNvSpPr/>
              <p:nvPr/>
            </p:nvSpPr>
            <p:spPr>
              <a:xfrm>
                <a:off x="3758264" y="5078667"/>
                <a:ext cx="426575" cy="4265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5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0230825-6445-460C-92BB-15F62210FB2B}"/>
                  </a:ext>
                </a:extLst>
              </p:cNvPr>
              <p:cNvSpPr txBox="1"/>
              <p:nvPr/>
            </p:nvSpPr>
            <p:spPr>
              <a:xfrm>
                <a:off x="4387001" y="5091899"/>
                <a:ext cx="1658259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ko-KR" altLang="en-US" sz="2000" dirty="0">
                    <a:ln>
                      <a:solidFill>
                        <a:schemeClr val="bg1">
                          <a:alpha val="2000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기대효과</a:t>
                </a:r>
                <a:endParaRPr lang="en-US" altLang="ko-KR" sz="20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74145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D2326-DED3-4D03-B2F5-72708143E0DB}"/>
              </a:ext>
            </a:extLst>
          </p:cNvPr>
          <p:cNvSpPr/>
          <p:nvPr/>
        </p:nvSpPr>
        <p:spPr>
          <a:xfrm>
            <a:off x="264000" y="261000"/>
            <a:ext cx="11664000" cy="6336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6DA2A5E-D955-470D-A778-2713E59A3020}"/>
              </a:ext>
            </a:extLst>
          </p:cNvPr>
          <p:cNvSpPr/>
          <p:nvPr/>
        </p:nvSpPr>
        <p:spPr>
          <a:xfrm>
            <a:off x="264000" y="770138"/>
            <a:ext cx="11664000" cy="24004"/>
          </a:xfrm>
          <a:prstGeom prst="rect">
            <a:avLst/>
          </a:prstGeom>
          <a:solidFill>
            <a:srgbClr val="59020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DC6274-B306-42E4-A49A-475A125203FC}"/>
              </a:ext>
            </a:extLst>
          </p:cNvPr>
          <p:cNvSpPr txBox="1"/>
          <p:nvPr/>
        </p:nvSpPr>
        <p:spPr>
          <a:xfrm>
            <a:off x="403741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just"/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 가구를 위한 공동구매 및 정보 공유 커뮤니티 서비스</a:t>
            </a: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22FC71-05F5-4EA3-8414-1C8CCD7D5429}"/>
              </a:ext>
            </a:extLst>
          </p:cNvPr>
          <p:cNvSpPr txBox="1"/>
          <p:nvPr/>
        </p:nvSpPr>
        <p:spPr>
          <a:xfrm>
            <a:off x="1087168" y="1115580"/>
            <a:ext cx="394355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30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배경</a:t>
            </a:r>
            <a:endParaRPr lang="en-US" altLang="ko-KR" sz="30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0294A1-0C40-442F-A13D-400C657122C4}"/>
              </a:ext>
            </a:extLst>
          </p:cNvPr>
          <p:cNvSpPr txBox="1"/>
          <p:nvPr/>
        </p:nvSpPr>
        <p:spPr>
          <a:xfrm>
            <a:off x="403741" y="865682"/>
            <a:ext cx="6623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16244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60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A9ABB0-9EB5-49F7-8AA3-58665F71F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2884" y="6106006"/>
            <a:ext cx="2743200" cy="365125"/>
          </a:xfrm>
        </p:spPr>
        <p:txBody>
          <a:bodyPr/>
          <a:lstStyle/>
          <a:p>
            <a:fld id="{2B95EA9F-94B7-4D26-924D-E99008A2E50A}" type="slidenum">
              <a:rPr lang="ko-KR" altLang="en-US" sz="180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</a:t>
            </a:fld>
            <a:endParaRPr lang="ko-KR" altLang="en-US" sz="1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C3E3BE1-ED88-5755-0D07-583ABAAA9BFC}"/>
              </a:ext>
            </a:extLst>
          </p:cNvPr>
          <p:cNvSpPr txBox="1"/>
          <p:nvPr/>
        </p:nvSpPr>
        <p:spPr>
          <a:xfrm>
            <a:off x="7557397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/>
            <a:r>
              <a:rPr lang="en-US" altLang="ko-KR" sz="1400" dirty="0" err="1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Kumoh</a:t>
            </a:r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National Institute of Technology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C5B1B9B-6196-A7DD-D505-BFDBF1139232}"/>
              </a:ext>
            </a:extLst>
          </p:cNvPr>
          <p:cNvSpPr/>
          <p:nvPr/>
        </p:nvSpPr>
        <p:spPr>
          <a:xfrm>
            <a:off x="4237745" y="1745482"/>
            <a:ext cx="3716510" cy="4758676"/>
          </a:xfrm>
          <a:prstGeom prst="rect">
            <a:avLst/>
          </a:prstGeom>
          <a:solidFill>
            <a:srgbClr val="16244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6BF6F80C-D401-C04B-1F73-E513BEAFCFF8}"/>
              </a:ext>
            </a:extLst>
          </p:cNvPr>
          <p:cNvSpPr/>
          <p:nvPr/>
        </p:nvSpPr>
        <p:spPr>
          <a:xfrm>
            <a:off x="838235" y="1855005"/>
            <a:ext cx="387795" cy="387795"/>
          </a:xfrm>
          <a:prstGeom prst="ellipse">
            <a:avLst/>
          </a:prstGeom>
          <a:solidFill>
            <a:srgbClr val="1624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CD278D7-9BCA-8CC0-C8CC-043699D9163D}"/>
              </a:ext>
            </a:extLst>
          </p:cNvPr>
          <p:cNvSpPr/>
          <p:nvPr/>
        </p:nvSpPr>
        <p:spPr>
          <a:xfrm>
            <a:off x="4483446" y="1855005"/>
            <a:ext cx="387795" cy="3877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0034F374-481C-E674-3057-A66CB9B4A48F}"/>
              </a:ext>
            </a:extLst>
          </p:cNvPr>
          <p:cNvSpPr/>
          <p:nvPr/>
        </p:nvSpPr>
        <p:spPr>
          <a:xfrm>
            <a:off x="8136902" y="1855005"/>
            <a:ext cx="387795" cy="387795"/>
          </a:xfrm>
          <a:prstGeom prst="ellipse">
            <a:avLst/>
          </a:prstGeom>
          <a:solidFill>
            <a:srgbClr val="1624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897ACB-4D5E-2F33-0A98-84DF24BDD512}"/>
              </a:ext>
            </a:extLst>
          </p:cNvPr>
          <p:cNvSpPr txBox="1"/>
          <p:nvPr/>
        </p:nvSpPr>
        <p:spPr>
          <a:xfrm>
            <a:off x="718133" y="4840179"/>
            <a:ext cx="3173467" cy="164670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/>
          <a:p>
            <a:pPr marL="95250" indent="-952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인 가구 대상 서비스에 대한 높은 수요</a:t>
            </a: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5250" indent="-952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관련 정책 및 프로그램에 대한 정보 중요</a:t>
            </a: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5250" indent="-952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인 가구 특성상 비슷한 공감대의 사람들의 도움을 받아야 할 필요성 존재</a:t>
            </a: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5250" indent="-952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자료</a:t>
            </a:r>
            <a:r>
              <a:rPr lang="en-US" altLang="ko-KR" sz="12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 err="1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행정안전부</a:t>
            </a:r>
            <a:r>
              <a:rPr lang="en-US" altLang="ko-KR" sz="12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(2021)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00E6BA-7476-066C-09FC-CB1BBCDC5AAE}"/>
              </a:ext>
            </a:extLst>
          </p:cNvPr>
          <p:cNvSpPr txBox="1"/>
          <p:nvPr/>
        </p:nvSpPr>
        <p:spPr>
          <a:xfrm>
            <a:off x="4559764" y="4852588"/>
            <a:ext cx="3166879" cy="163429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/>
          <a:p>
            <a:pPr marL="95250" indent="-952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대부분이 최소 주문 금액을 맞추기 위해 필요 이상으로 주문하는 실정</a:t>
            </a:r>
            <a:endParaRPr lang="en-US" altLang="ko-KR" sz="1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5250" indent="-952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최근 인상된 </a:t>
            </a:r>
            <a:r>
              <a:rPr lang="ko-KR" altLang="en-US" sz="1400" dirty="0" err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배달료</a:t>
            </a:r>
            <a:endParaRPr lang="en-US" altLang="ko-KR" sz="1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5250" indent="-952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 가구에게는 </a:t>
            </a:r>
            <a:r>
              <a:rPr lang="ko-KR" altLang="en-US" sz="1400" dirty="0" err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배달료가</a:t>
            </a:r>
            <a:r>
              <a:rPr lang="ko-KR" altLang="en-US" sz="1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큰 부담</a:t>
            </a:r>
            <a:endParaRPr lang="en-US" altLang="ko-KR" sz="1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5250" indent="-952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자료</a:t>
            </a:r>
            <a:r>
              <a:rPr lang="en-US" altLang="ko-KR" sz="12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 err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쿠키뉴스</a:t>
            </a:r>
            <a:r>
              <a:rPr lang="ko-KR" altLang="en-US" sz="12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여론조사</a:t>
            </a:r>
            <a:r>
              <a:rPr lang="en-US" altLang="ko-KR" sz="12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(2020)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E91ED4-7A94-DD79-F753-B0904570284E}"/>
              </a:ext>
            </a:extLst>
          </p:cNvPr>
          <p:cNvSpPr txBox="1"/>
          <p:nvPr/>
        </p:nvSpPr>
        <p:spPr>
          <a:xfrm>
            <a:off x="1266985" y="1877380"/>
            <a:ext cx="2820317" cy="34304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just"/>
            <a:r>
              <a:rPr lang="en-US" altLang="ko-KR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 가구의 증가</a:t>
            </a:r>
            <a:endParaRPr lang="en-US" altLang="ko-KR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38C19D-40B2-DF51-B867-B5707077FDB7}"/>
              </a:ext>
            </a:extLst>
          </p:cNvPr>
          <p:cNvSpPr txBox="1"/>
          <p:nvPr/>
        </p:nvSpPr>
        <p:spPr>
          <a:xfrm>
            <a:off x="4904426" y="1877380"/>
            <a:ext cx="2820317" cy="34304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just"/>
            <a:r>
              <a:rPr lang="ko-KR" altLang="en-US" dirty="0" err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배달료에</a:t>
            </a:r>
            <a:r>
              <a:rPr lang="ko-KR" altLang="en-US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대한 부담</a:t>
            </a:r>
            <a:endParaRPr lang="en-US" altLang="ko-KR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2F8BCD-A575-81E3-68D4-972C66B30D46}"/>
              </a:ext>
            </a:extLst>
          </p:cNvPr>
          <p:cNvSpPr txBox="1"/>
          <p:nvPr/>
        </p:nvSpPr>
        <p:spPr>
          <a:xfrm>
            <a:off x="8550113" y="1877380"/>
            <a:ext cx="2820317" cy="34304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just"/>
            <a:r>
              <a:rPr lang="en-US" altLang="ko-KR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OTT </a:t>
            </a:r>
            <a:r>
              <a:rPr lang="ko-KR" altLang="en-US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시장의 성장</a:t>
            </a:r>
            <a:endParaRPr lang="en-US" altLang="ko-KR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3" name="차트 22">
            <a:extLst>
              <a:ext uri="{FF2B5EF4-FFF2-40B4-BE49-F238E27FC236}">
                <a16:creationId xmlns:a16="http://schemas.microsoft.com/office/drawing/2014/main" id="{44B6C9C1-2D8C-F5E2-C5FA-4016855427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4917442"/>
              </p:ext>
            </p:extLst>
          </p:nvPr>
        </p:nvGraphicFramePr>
        <p:xfrm>
          <a:off x="4493486" y="2364807"/>
          <a:ext cx="3240000" cy="243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4" name="차트 23">
            <a:extLst>
              <a:ext uri="{FF2B5EF4-FFF2-40B4-BE49-F238E27FC236}">
                <a16:creationId xmlns:a16="http://schemas.microsoft.com/office/drawing/2014/main" id="{2AC93290-6530-8015-8CD7-8636A1ACA7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28898274"/>
              </p:ext>
            </p:extLst>
          </p:nvPr>
        </p:nvGraphicFramePr>
        <p:xfrm>
          <a:off x="690258" y="2364807"/>
          <a:ext cx="3240000" cy="243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6" name="차트 25">
            <a:extLst>
              <a:ext uri="{FF2B5EF4-FFF2-40B4-BE49-F238E27FC236}">
                <a16:creationId xmlns:a16="http://schemas.microsoft.com/office/drawing/2014/main" id="{DA584585-F537-91BA-3428-FD9975D803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2544589"/>
              </p:ext>
            </p:extLst>
          </p:nvPr>
        </p:nvGraphicFramePr>
        <p:xfrm>
          <a:off x="8296714" y="2364807"/>
          <a:ext cx="3240000" cy="243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E4C20B2B-9C84-AD96-C2E9-9E7AAD573EA2}"/>
              </a:ext>
            </a:extLst>
          </p:cNvPr>
          <p:cNvSpPr txBox="1"/>
          <p:nvPr/>
        </p:nvSpPr>
        <p:spPr>
          <a:xfrm>
            <a:off x="8407807" y="4853779"/>
            <a:ext cx="3020204" cy="163310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/>
          <a:p>
            <a:pPr marL="95250" indent="-952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최근 스마트폰과 </a:t>
            </a:r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5G 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통신의 발달로 </a:t>
            </a:r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OTT 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시장이 급성장 중</a:t>
            </a: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5250" indent="-952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19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로 인한 </a:t>
            </a:r>
            <a:r>
              <a:rPr lang="ko-KR" altLang="en-US" sz="1400" dirty="0" err="1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언택트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 문화의 확산으로 소비 증가</a:t>
            </a: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5250" indent="-952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자료</a:t>
            </a:r>
            <a:r>
              <a:rPr lang="en-US" altLang="ko-KR" sz="12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한국소비자연맹 실태조사</a:t>
            </a:r>
            <a:r>
              <a:rPr lang="en-US" altLang="ko-KR" sz="12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(2020)</a:t>
            </a:r>
            <a:endParaRPr lang="en-US" altLang="ko-KR" sz="105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7168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D2326-DED3-4D03-B2F5-72708143E0DB}"/>
              </a:ext>
            </a:extLst>
          </p:cNvPr>
          <p:cNvSpPr/>
          <p:nvPr/>
        </p:nvSpPr>
        <p:spPr>
          <a:xfrm>
            <a:off x="264000" y="261000"/>
            <a:ext cx="11664000" cy="6336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6DA2A5E-D955-470D-A778-2713E59A3020}"/>
              </a:ext>
            </a:extLst>
          </p:cNvPr>
          <p:cNvSpPr/>
          <p:nvPr/>
        </p:nvSpPr>
        <p:spPr>
          <a:xfrm>
            <a:off x="264000" y="770138"/>
            <a:ext cx="11664000" cy="24004"/>
          </a:xfrm>
          <a:prstGeom prst="rect">
            <a:avLst/>
          </a:prstGeom>
          <a:solidFill>
            <a:srgbClr val="59020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22FC71-05F5-4EA3-8414-1C8CCD7D5429}"/>
              </a:ext>
            </a:extLst>
          </p:cNvPr>
          <p:cNvSpPr txBox="1"/>
          <p:nvPr/>
        </p:nvSpPr>
        <p:spPr>
          <a:xfrm>
            <a:off x="1087168" y="1115580"/>
            <a:ext cx="394355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30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구조</a:t>
            </a:r>
            <a:endParaRPr lang="en-US" altLang="ko-KR" sz="30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0294A1-0C40-442F-A13D-400C657122C4}"/>
              </a:ext>
            </a:extLst>
          </p:cNvPr>
          <p:cNvSpPr txBox="1"/>
          <p:nvPr/>
        </p:nvSpPr>
        <p:spPr>
          <a:xfrm>
            <a:off x="403741" y="865682"/>
            <a:ext cx="6623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16244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60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A9ABB0-9EB5-49F7-8AA3-58665F71F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2884" y="6106006"/>
            <a:ext cx="2743200" cy="365125"/>
          </a:xfrm>
        </p:spPr>
        <p:txBody>
          <a:bodyPr/>
          <a:lstStyle/>
          <a:p>
            <a:fld id="{2B95EA9F-94B7-4D26-924D-E99008A2E50A}" type="slidenum">
              <a:rPr lang="ko-KR" altLang="en-US" sz="180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4</a:t>
            </a:fld>
            <a:endParaRPr lang="ko-KR" altLang="en-US" sz="1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52CE3E-F837-6600-495D-BCFB80D89279}"/>
              </a:ext>
            </a:extLst>
          </p:cNvPr>
          <p:cNvSpPr txBox="1"/>
          <p:nvPr/>
        </p:nvSpPr>
        <p:spPr>
          <a:xfrm>
            <a:off x="4491396" y="5903196"/>
            <a:ext cx="3557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[ </a:t>
            </a:r>
            <a:r>
              <a:rPr lang="ko-KR" altLang="en-US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전체 시스템 구조</a:t>
            </a:r>
            <a:r>
              <a:rPr lang="en-US" altLang="ko-KR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 ]</a:t>
            </a:r>
            <a:endParaRPr lang="ko-KR" altLang="en-US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58B32A0-B7BE-6A82-7205-C5BA7A85AF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372586280">
            <a:extLst>
              <a:ext uri="{FF2B5EF4-FFF2-40B4-BE49-F238E27FC236}">
                <a16:creationId xmlns:a16="http://schemas.microsoft.com/office/drawing/2014/main" id="{31B6535D-3877-A1A5-5F88-B3CEA13BBA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990" y="1904495"/>
            <a:ext cx="6462019" cy="393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809293C-1BB5-77D3-DD33-AB821F4DA5D6}"/>
              </a:ext>
            </a:extLst>
          </p:cNvPr>
          <p:cNvSpPr txBox="1"/>
          <p:nvPr/>
        </p:nvSpPr>
        <p:spPr>
          <a:xfrm>
            <a:off x="403741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just"/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 가구를 위한 공동구매 및 정보 공유 커뮤니티 서비스</a:t>
            </a: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6B2191D-D722-E859-CA82-040D41A17E83}"/>
              </a:ext>
            </a:extLst>
          </p:cNvPr>
          <p:cNvSpPr txBox="1"/>
          <p:nvPr/>
        </p:nvSpPr>
        <p:spPr>
          <a:xfrm>
            <a:off x="7557397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/>
            <a:r>
              <a:rPr lang="en-US" altLang="ko-KR" sz="1400" dirty="0" err="1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Kumoh</a:t>
            </a:r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National Institute of Technology</a:t>
            </a:r>
          </a:p>
        </p:txBody>
      </p:sp>
    </p:spTree>
    <p:extLst>
      <p:ext uri="{BB962C8B-B14F-4D97-AF65-F5344CB8AC3E}">
        <p14:creationId xmlns:p14="http://schemas.microsoft.com/office/powerpoint/2010/main" val="2343615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600403AC-3E74-2B48-3EDF-281F68505D69}"/>
              </a:ext>
            </a:extLst>
          </p:cNvPr>
          <p:cNvSpPr/>
          <p:nvPr/>
        </p:nvSpPr>
        <p:spPr>
          <a:xfrm>
            <a:off x="264000" y="261000"/>
            <a:ext cx="11664000" cy="6336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6DA2A5E-D955-470D-A778-2713E59A3020}"/>
              </a:ext>
            </a:extLst>
          </p:cNvPr>
          <p:cNvSpPr/>
          <p:nvPr/>
        </p:nvSpPr>
        <p:spPr>
          <a:xfrm>
            <a:off x="264000" y="770138"/>
            <a:ext cx="11664000" cy="24004"/>
          </a:xfrm>
          <a:prstGeom prst="rect">
            <a:avLst/>
          </a:prstGeom>
          <a:solidFill>
            <a:srgbClr val="59020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22FC71-05F5-4EA3-8414-1C8CCD7D5429}"/>
              </a:ext>
            </a:extLst>
          </p:cNvPr>
          <p:cNvSpPr txBox="1"/>
          <p:nvPr/>
        </p:nvSpPr>
        <p:spPr>
          <a:xfrm>
            <a:off x="1087168" y="1115580"/>
            <a:ext cx="394355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30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 기능</a:t>
            </a:r>
            <a:endParaRPr lang="en-US" altLang="ko-KR" sz="30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0294A1-0C40-442F-A13D-400C657122C4}"/>
              </a:ext>
            </a:extLst>
          </p:cNvPr>
          <p:cNvSpPr txBox="1"/>
          <p:nvPr/>
        </p:nvSpPr>
        <p:spPr>
          <a:xfrm>
            <a:off x="403741" y="865682"/>
            <a:ext cx="6623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16244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60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A9ABB0-9EB5-49F7-8AA3-58665F71F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2884" y="6106006"/>
            <a:ext cx="2743200" cy="365125"/>
          </a:xfrm>
        </p:spPr>
        <p:txBody>
          <a:bodyPr/>
          <a:lstStyle/>
          <a:p>
            <a:fld id="{2B95EA9F-94B7-4D26-924D-E99008A2E50A}" type="slidenum">
              <a:rPr lang="ko-KR" altLang="en-US" sz="180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5</a:t>
            </a:fld>
            <a:endParaRPr lang="ko-KR" altLang="en-US" sz="1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5C6831-6AE4-7B4D-3455-0685AE3849F4}"/>
              </a:ext>
            </a:extLst>
          </p:cNvPr>
          <p:cNvSpPr txBox="1"/>
          <p:nvPr/>
        </p:nvSpPr>
        <p:spPr>
          <a:xfrm>
            <a:off x="403741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just"/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 가구를 위한 공동구매 및 정보 공유 커뮤니티 서비스</a:t>
            </a: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E3E76E-1850-14E3-7C06-F7A3503D337B}"/>
              </a:ext>
            </a:extLst>
          </p:cNvPr>
          <p:cNvSpPr txBox="1"/>
          <p:nvPr/>
        </p:nvSpPr>
        <p:spPr>
          <a:xfrm>
            <a:off x="7557397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/>
            <a:r>
              <a:rPr lang="en-US" altLang="ko-KR" sz="1400" dirty="0" err="1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Kumoh</a:t>
            </a:r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National Institute of Technology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EB01B4B-417D-6F97-8281-1810B021AF5A}"/>
              </a:ext>
            </a:extLst>
          </p:cNvPr>
          <p:cNvGrpSpPr/>
          <p:nvPr/>
        </p:nvGrpSpPr>
        <p:grpSpPr>
          <a:xfrm>
            <a:off x="1299669" y="1944789"/>
            <a:ext cx="9592662" cy="3951478"/>
            <a:chOff x="1087168" y="1944789"/>
            <a:chExt cx="9592662" cy="395147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FC2D1D1-9E0F-02E8-3152-1F6A5A3B632E}"/>
                </a:ext>
              </a:extLst>
            </p:cNvPr>
            <p:cNvGrpSpPr/>
            <p:nvPr/>
          </p:nvGrpSpPr>
          <p:grpSpPr>
            <a:xfrm>
              <a:off x="1087168" y="1944789"/>
              <a:ext cx="9592662" cy="1132625"/>
              <a:chOff x="1087168" y="1855544"/>
              <a:chExt cx="9592662" cy="1132625"/>
            </a:xfrm>
          </p:grpSpPr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76089AF6-B90D-D656-6B08-A2E75B6B0088}"/>
                  </a:ext>
                </a:extLst>
              </p:cNvPr>
              <p:cNvSpPr/>
              <p:nvPr/>
            </p:nvSpPr>
            <p:spPr>
              <a:xfrm>
                <a:off x="1087168" y="2155840"/>
                <a:ext cx="9592662" cy="83232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2CE482D7-C76D-39DC-578D-7449B513AA31}"/>
                  </a:ext>
                </a:extLst>
              </p:cNvPr>
              <p:cNvSpPr txBox="1"/>
              <p:nvPr/>
            </p:nvSpPr>
            <p:spPr>
              <a:xfrm>
                <a:off x="1421139" y="2245367"/>
                <a:ext cx="6257496" cy="6374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t">
                <a:noAutofit/>
              </a:bodyPr>
              <a:lstStyle>
                <a:defPPr>
                  <a:defRPr lang="ko-KR"/>
                </a:defPPr>
                <a:lvl1pPr marL="95250" indent="-95250" algn="just">
                  <a:lnSpc>
                    <a:spcPct val="120000"/>
                  </a:lnSpc>
                  <a:buFont typeface="Arial" panose="020B0604020202020204" pitchFamily="34" charset="0"/>
                  <a:buChar char="•"/>
                  <a:defRPr sz="1400">
                    <a:ln>
                      <a:solidFill>
                        <a:schemeClr val="tx1">
                          <a:alpha val="20000"/>
                        </a:schemeClr>
                      </a:solidFill>
                    </a:ln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</a:lstStyle>
              <a:p>
                <a:r>
                  <a:rPr lang="ko-KR" altLang="en-US" dirty="0"/>
                  <a:t>회원가입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로그인</a:t>
                </a:r>
                <a:endParaRPr lang="en-US" altLang="ko-KR" dirty="0"/>
              </a:p>
              <a:p>
                <a:r>
                  <a:rPr lang="ko-KR" altLang="en-US" dirty="0"/>
                  <a:t>사용자 동네 위치 설정</a:t>
                </a:r>
                <a:endParaRPr lang="en-US" altLang="ko-KR" dirty="0"/>
              </a:p>
            </p:txBody>
          </p: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8EC5D0FA-9F5D-6289-460D-C2261CAEC1E9}"/>
                  </a:ext>
                </a:extLst>
              </p:cNvPr>
              <p:cNvSpPr/>
              <p:nvPr/>
            </p:nvSpPr>
            <p:spPr>
              <a:xfrm>
                <a:off x="1411696" y="1855544"/>
                <a:ext cx="2181383" cy="346606"/>
              </a:xfrm>
              <a:prstGeom prst="roundRect">
                <a:avLst>
                  <a:gd name="adj" fmla="val 50000"/>
                </a:avLst>
              </a:prstGeom>
              <a:solidFill>
                <a:srgbClr val="1624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500" dirty="0">
                    <a:ln>
                      <a:solidFill>
                        <a:schemeClr val="tx1">
                          <a:alpha val="10000"/>
                        </a:schemeClr>
                      </a:solidFill>
                    </a:ln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사용자 인증</a:t>
                </a:r>
                <a:endParaRPr lang="en-US" altLang="ko-KR" sz="150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05CE2F21-24D8-471C-5F50-F1AB699DD717}"/>
                </a:ext>
              </a:extLst>
            </p:cNvPr>
            <p:cNvGrpSpPr/>
            <p:nvPr/>
          </p:nvGrpSpPr>
          <p:grpSpPr>
            <a:xfrm>
              <a:off x="1087168" y="3386766"/>
              <a:ext cx="9592662" cy="1315959"/>
              <a:chOff x="1087168" y="3342143"/>
              <a:chExt cx="9592662" cy="1315959"/>
            </a:xfrm>
          </p:grpSpPr>
          <p:sp>
            <p:nvSpPr>
              <p:cNvPr id="46" name="사각형: 둥근 모서리 45">
                <a:extLst>
                  <a:ext uri="{FF2B5EF4-FFF2-40B4-BE49-F238E27FC236}">
                    <a16:creationId xmlns:a16="http://schemas.microsoft.com/office/drawing/2014/main" id="{1DF86D89-B4E9-3507-A77F-BDA48E43F044}"/>
                  </a:ext>
                </a:extLst>
              </p:cNvPr>
              <p:cNvSpPr/>
              <p:nvPr/>
            </p:nvSpPr>
            <p:spPr>
              <a:xfrm>
                <a:off x="1087168" y="3642439"/>
                <a:ext cx="9592662" cy="1015663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72BBA92-71BF-1C7B-BFFE-9F7BE931E369}"/>
                  </a:ext>
                </a:extLst>
              </p:cNvPr>
              <p:cNvSpPr txBox="1"/>
              <p:nvPr/>
            </p:nvSpPr>
            <p:spPr>
              <a:xfrm>
                <a:off x="1421139" y="3731965"/>
                <a:ext cx="6257496" cy="91192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t">
                <a:noAutofit/>
              </a:bodyPr>
              <a:lstStyle>
                <a:defPPr>
                  <a:defRPr lang="ko-KR"/>
                </a:defPPr>
                <a:lvl1pPr marL="95250" indent="-95250" algn="just">
                  <a:lnSpc>
                    <a:spcPct val="120000"/>
                  </a:lnSpc>
                  <a:buFont typeface="Arial" panose="020B0604020202020204" pitchFamily="34" charset="0"/>
                  <a:buChar char="•"/>
                  <a:defRPr sz="1400">
                    <a:ln>
                      <a:solidFill>
                        <a:schemeClr val="tx1">
                          <a:alpha val="20000"/>
                        </a:schemeClr>
                      </a:solidFill>
                    </a:ln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</a:lstStyle>
              <a:p>
                <a:r>
                  <a:rPr lang="ko-KR" altLang="en-US" dirty="0"/>
                  <a:t>댓글 및 답글 알림</a:t>
                </a:r>
                <a:endParaRPr lang="en-US" altLang="ko-KR" dirty="0"/>
              </a:p>
              <a:p>
                <a:r>
                  <a:rPr lang="ko-KR" altLang="en-US" dirty="0"/>
                  <a:t>채팅 알림</a:t>
                </a:r>
                <a:endParaRPr lang="en-US" altLang="ko-KR" dirty="0"/>
              </a:p>
              <a:p>
                <a:r>
                  <a:rPr lang="ko-KR" altLang="en-US" dirty="0"/>
                  <a:t>공과금 납부 알림</a:t>
                </a:r>
                <a:endParaRPr lang="en-US" altLang="ko-KR" dirty="0"/>
              </a:p>
            </p:txBody>
          </p:sp>
          <p:sp>
            <p:nvSpPr>
              <p:cNvPr id="48" name="사각형: 둥근 모서리 47">
                <a:extLst>
                  <a:ext uri="{FF2B5EF4-FFF2-40B4-BE49-F238E27FC236}">
                    <a16:creationId xmlns:a16="http://schemas.microsoft.com/office/drawing/2014/main" id="{88087FE1-0099-12DC-FCF9-048D1B436F9A}"/>
                  </a:ext>
                </a:extLst>
              </p:cNvPr>
              <p:cNvSpPr/>
              <p:nvPr/>
            </p:nvSpPr>
            <p:spPr>
              <a:xfrm>
                <a:off x="1411696" y="3342143"/>
                <a:ext cx="2181383" cy="346606"/>
              </a:xfrm>
              <a:prstGeom prst="roundRect">
                <a:avLst>
                  <a:gd name="adj" fmla="val 50000"/>
                </a:avLst>
              </a:prstGeom>
              <a:solidFill>
                <a:srgbClr val="1624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500" dirty="0">
                    <a:ln>
                      <a:solidFill>
                        <a:schemeClr val="tx1">
                          <a:alpha val="10000"/>
                        </a:schemeClr>
                      </a:solidFill>
                    </a:ln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알림</a:t>
                </a:r>
                <a:endParaRPr lang="en-US" altLang="ko-KR" sz="150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0A0BA08C-A05D-7084-07AC-2F7D16434767}"/>
                </a:ext>
              </a:extLst>
            </p:cNvPr>
            <p:cNvGrpSpPr/>
            <p:nvPr/>
          </p:nvGrpSpPr>
          <p:grpSpPr>
            <a:xfrm>
              <a:off x="1087168" y="5012076"/>
              <a:ext cx="9592662" cy="884191"/>
              <a:chOff x="1087168" y="5012076"/>
              <a:chExt cx="9592662" cy="884191"/>
            </a:xfrm>
          </p:grpSpPr>
          <p:sp>
            <p:nvSpPr>
              <p:cNvPr id="49" name="사각형: 둥근 모서리 48">
                <a:extLst>
                  <a:ext uri="{FF2B5EF4-FFF2-40B4-BE49-F238E27FC236}">
                    <a16:creationId xmlns:a16="http://schemas.microsoft.com/office/drawing/2014/main" id="{EEE729FA-B508-0C63-7603-E0F12475BFE0}"/>
                  </a:ext>
                </a:extLst>
              </p:cNvPr>
              <p:cNvSpPr/>
              <p:nvPr/>
            </p:nvSpPr>
            <p:spPr>
              <a:xfrm>
                <a:off x="1087168" y="5312372"/>
                <a:ext cx="9592662" cy="58389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51FFDB7-EFF6-0376-45B4-25D88BF15136}"/>
                  </a:ext>
                </a:extLst>
              </p:cNvPr>
              <p:cNvSpPr txBox="1"/>
              <p:nvPr/>
            </p:nvSpPr>
            <p:spPr>
              <a:xfrm>
                <a:off x="1421139" y="5401898"/>
                <a:ext cx="6257496" cy="3640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t">
                <a:noAutofit/>
              </a:bodyPr>
              <a:lstStyle>
                <a:defPPr>
                  <a:defRPr lang="ko-KR"/>
                </a:defPPr>
                <a:lvl1pPr marL="95250" indent="-95250" algn="just">
                  <a:lnSpc>
                    <a:spcPct val="120000"/>
                  </a:lnSpc>
                  <a:buFont typeface="Arial" panose="020B0604020202020204" pitchFamily="34" charset="0"/>
                  <a:buChar char="•"/>
                  <a:defRPr sz="1400">
                    <a:ln>
                      <a:solidFill>
                        <a:schemeClr val="tx1">
                          <a:alpha val="20000"/>
                        </a:schemeClr>
                      </a:solidFill>
                    </a:ln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</a:lstStyle>
              <a:p>
                <a:r>
                  <a:rPr lang="en-US" altLang="ko-KR" dirty="0"/>
                  <a:t>FAQ</a:t>
                </a:r>
              </a:p>
            </p:txBody>
          </p:sp>
          <p:sp>
            <p:nvSpPr>
              <p:cNvPr id="51" name="사각형: 둥근 모서리 50">
                <a:extLst>
                  <a:ext uri="{FF2B5EF4-FFF2-40B4-BE49-F238E27FC236}">
                    <a16:creationId xmlns:a16="http://schemas.microsoft.com/office/drawing/2014/main" id="{39EE9AC1-C60D-A088-A87C-2131508BC5E1}"/>
                  </a:ext>
                </a:extLst>
              </p:cNvPr>
              <p:cNvSpPr/>
              <p:nvPr/>
            </p:nvSpPr>
            <p:spPr>
              <a:xfrm>
                <a:off x="1411696" y="5012076"/>
                <a:ext cx="2181383" cy="346606"/>
              </a:xfrm>
              <a:prstGeom prst="roundRect">
                <a:avLst>
                  <a:gd name="adj" fmla="val 50000"/>
                </a:avLst>
              </a:prstGeom>
              <a:solidFill>
                <a:srgbClr val="1624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500" dirty="0">
                    <a:ln>
                      <a:solidFill>
                        <a:schemeClr val="tx1">
                          <a:alpha val="10000"/>
                        </a:schemeClr>
                      </a:solidFill>
                    </a:ln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사용자 지원</a:t>
                </a:r>
                <a:endParaRPr lang="en-US" altLang="ko-KR" sz="150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1898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A8E5C3FF-C408-558A-A290-8D0A44C7EB52}"/>
              </a:ext>
            </a:extLst>
          </p:cNvPr>
          <p:cNvSpPr/>
          <p:nvPr/>
        </p:nvSpPr>
        <p:spPr>
          <a:xfrm>
            <a:off x="264000" y="261000"/>
            <a:ext cx="11664000" cy="6336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6DA2A5E-D955-470D-A778-2713E59A3020}"/>
              </a:ext>
            </a:extLst>
          </p:cNvPr>
          <p:cNvSpPr/>
          <p:nvPr/>
        </p:nvSpPr>
        <p:spPr>
          <a:xfrm>
            <a:off x="264000" y="770138"/>
            <a:ext cx="11664000" cy="24004"/>
          </a:xfrm>
          <a:prstGeom prst="rect">
            <a:avLst/>
          </a:prstGeom>
          <a:solidFill>
            <a:srgbClr val="59020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22FC71-05F5-4EA3-8414-1C8CCD7D5429}"/>
              </a:ext>
            </a:extLst>
          </p:cNvPr>
          <p:cNvSpPr txBox="1"/>
          <p:nvPr/>
        </p:nvSpPr>
        <p:spPr>
          <a:xfrm>
            <a:off x="1087168" y="1115580"/>
            <a:ext cx="394355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30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 기능</a:t>
            </a:r>
            <a:endParaRPr lang="en-US" altLang="ko-KR" sz="30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0294A1-0C40-442F-A13D-400C657122C4}"/>
              </a:ext>
            </a:extLst>
          </p:cNvPr>
          <p:cNvSpPr txBox="1"/>
          <p:nvPr/>
        </p:nvSpPr>
        <p:spPr>
          <a:xfrm>
            <a:off x="403741" y="865682"/>
            <a:ext cx="6623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16244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60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A9ABB0-9EB5-49F7-8AA3-58665F71F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2884" y="6106006"/>
            <a:ext cx="2743200" cy="365125"/>
          </a:xfrm>
        </p:spPr>
        <p:txBody>
          <a:bodyPr/>
          <a:lstStyle/>
          <a:p>
            <a:fld id="{2B95EA9F-94B7-4D26-924D-E99008A2E50A}" type="slidenum">
              <a:rPr lang="ko-KR" altLang="en-US" sz="180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6</a:t>
            </a:fld>
            <a:endParaRPr lang="ko-KR" altLang="en-US" sz="1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5C6831-6AE4-7B4D-3455-0685AE3849F4}"/>
              </a:ext>
            </a:extLst>
          </p:cNvPr>
          <p:cNvSpPr txBox="1"/>
          <p:nvPr/>
        </p:nvSpPr>
        <p:spPr>
          <a:xfrm>
            <a:off x="403741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just"/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 가구를 위한 공동구매 및 정보 공유 커뮤니티 서비스</a:t>
            </a: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E3E76E-1850-14E3-7C06-F7A3503D337B}"/>
              </a:ext>
            </a:extLst>
          </p:cNvPr>
          <p:cNvSpPr txBox="1"/>
          <p:nvPr/>
        </p:nvSpPr>
        <p:spPr>
          <a:xfrm>
            <a:off x="7557397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/>
            <a:r>
              <a:rPr lang="en-US" altLang="ko-KR" sz="1400" dirty="0" err="1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Kumoh</a:t>
            </a:r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National Institute of Technology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64E2A3F-87D0-09DD-8D61-0CB1558BFC9B}"/>
              </a:ext>
            </a:extLst>
          </p:cNvPr>
          <p:cNvGrpSpPr/>
          <p:nvPr/>
        </p:nvGrpSpPr>
        <p:grpSpPr>
          <a:xfrm>
            <a:off x="1299669" y="2003325"/>
            <a:ext cx="9592662" cy="3860640"/>
            <a:chOff x="1076635" y="1855544"/>
            <a:chExt cx="9592662" cy="3860640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F6DDCA07-2825-3FE2-22CA-BFCB1252715F}"/>
                </a:ext>
              </a:extLst>
            </p:cNvPr>
            <p:cNvGrpSpPr/>
            <p:nvPr/>
          </p:nvGrpSpPr>
          <p:grpSpPr>
            <a:xfrm>
              <a:off x="1076635" y="1855544"/>
              <a:ext cx="9592662" cy="1586913"/>
              <a:chOff x="1087168" y="1855544"/>
              <a:chExt cx="9592662" cy="1586913"/>
            </a:xfrm>
          </p:grpSpPr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65EA56B1-BAA3-D459-8E22-7F816B920A14}"/>
                  </a:ext>
                </a:extLst>
              </p:cNvPr>
              <p:cNvSpPr/>
              <p:nvPr/>
            </p:nvSpPr>
            <p:spPr>
              <a:xfrm>
                <a:off x="1087168" y="2155840"/>
                <a:ext cx="9592662" cy="1286617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C0F53C0-587C-A084-F1E7-59E6A606FE1B}"/>
                  </a:ext>
                </a:extLst>
              </p:cNvPr>
              <p:cNvSpPr txBox="1"/>
              <p:nvPr/>
            </p:nvSpPr>
            <p:spPr>
              <a:xfrm>
                <a:off x="1421139" y="2245366"/>
                <a:ext cx="6257496" cy="11208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t">
                <a:noAutofit/>
              </a:bodyPr>
              <a:lstStyle>
                <a:defPPr>
                  <a:defRPr lang="ko-KR"/>
                </a:defPPr>
                <a:lvl1pPr marL="95250" indent="-95250" algn="just">
                  <a:lnSpc>
                    <a:spcPct val="120000"/>
                  </a:lnSpc>
                  <a:buFont typeface="Arial" panose="020B0604020202020204" pitchFamily="34" charset="0"/>
                  <a:buChar char="•"/>
                  <a:defRPr sz="1400">
                    <a:ln>
                      <a:solidFill>
                        <a:schemeClr val="tx1">
                          <a:alpha val="20000"/>
                        </a:schemeClr>
                      </a:solidFill>
                    </a:ln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</a:lstStyle>
              <a:p>
                <a:r>
                  <a:rPr lang="ko-KR" altLang="en-US" dirty="0"/>
                  <a:t>글 작성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수정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삭제</a:t>
                </a:r>
                <a:endParaRPr lang="en-US" altLang="ko-KR" dirty="0"/>
              </a:p>
              <a:p>
                <a:r>
                  <a:rPr lang="ko-KR" altLang="en-US" dirty="0"/>
                  <a:t>댓글 및 답글</a:t>
                </a:r>
                <a:endParaRPr lang="en-US" altLang="ko-KR" dirty="0"/>
              </a:p>
              <a:p>
                <a:r>
                  <a:rPr lang="ko-KR" altLang="en-US" dirty="0"/>
                  <a:t>좋아요</a:t>
                </a:r>
                <a:endParaRPr lang="en-US" altLang="ko-KR" dirty="0"/>
              </a:p>
              <a:p>
                <a:r>
                  <a:rPr lang="ko-KR" altLang="en-US" dirty="0" err="1"/>
                  <a:t>인기글</a:t>
                </a:r>
                <a:r>
                  <a:rPr lang="ko-KR" altLang="en-US" dirty="0"/>
                  <a:t> 랭킹 시스템</a:t>
                </a:r>
                <a:endParaRPr lang="en-US" altLang="ko-KR" dirty="0"/>
              </a:p>
            </p:txBody>
          </p:sp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B43FAFF0-1075-97F6-7A9B-0E2CE1DF658F}"/>
                  </a:ext>
                </a:extLst>
              </p:cNvPr>
              <p:cNvSpPr/>
              <p:nvPr/>
            </p:nvSpPr>
            <p:spPr>
              <a:xfrm>
                <a:off x="1411696" y="1855544"/>
                <a:ext cx="2181383" cy="346606"/>
              </a:xfrm>
              <a:prstGeom prst="roundRect">
                <a:avLst>
                  <a:gd name="adj" fmla="val 50000"/>
                </a:avLst>
              </a:prstGeom>
              <a:solidFill>
                <a:srgbClr val="1624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500" dirty="0">
                    <a:ln>
                      <a:solidFill>
                        <a:schemeClr val="tx1">
                          <a:alpha val="10000"/>
                        </a:schemeClr>
                      </a:solidFill>
                    </a:ln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정책</a:t>
                </a:r>
                <a:r>
                  <a:rPr lang="en-US" altLang="ko-KR" sz="1500" dirty="0">
                    <a:ln>
                      <a:solidFill>
                        <a:schemeClr val="tx1">
                          <a:alpha val="10000"/>
                        </a:schemeClr>
                      </a:solidFill>
                    </a:ln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/</a:t>
                </a:r>
                <a:r>
                  <a:rPr lang="ko-KR" altLang="en-US" sz="1500" dirty="0">
                    <a:ln>
                      <a:solidFill>
                        <a:schemeClr val="tx1">
                          <a:alpha val="10000"/>
                        </a:schemeClr>
                      </a:solidFill>
                    </a:ln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생활백서 게시판</a:t>
                </a:r>
                <a:endParaRPr lang="en-US" altLang="ko-KR" sz="150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B62604A3-9EAC-2744-68C6-A239D4557E90}"/>
                </a:ext>
              </a:extLst>
            </p:cNvPr>
            <p:cNvGrpSpPr/>
            <p:nvPr/>
          </p:nvGrpSpPr>
          <p:grpSpPr>
            <a:xfrm>
              <a:off x="1076635" y="3822803"/>
              <a:ext cx="9592662" cy="1893381"/>
              <a:chOff x="1066102" y="3822803"/>
              <a:chExt cx="9592662" cy="1893381"/>
            </a:xfrm>
          </p:grpSpPr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id="{C8068822-79A6-BB6F-6FE9-146871EDDE7B}"/>
                  </a:ext>
                </a:extLst>
              </p:cNvPr>
              <p:cNvSpPr/>
              <p:nvPr/>
            </p:nvSpPr>
            <p:spPr>
              <a:xfrm>
                <a:off x="1066102" y="4123099"/>
                <a:ext cx="9592662" cy="15930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E04877B-43ED-3E0B-687B-CBBB66406D63}"/>
                  </a:ext>
                </a:extLst>
              </p:cNvPr>
              <p:cNvSpPr txBox="1"/>
              <p:nvPr/>
            </p:nvSpPr>
            <p:spPr>
              <a:xfrm>
                <a:off x="1400073" y="4212625"/>
                <a:ext cx="6257496" cy="13819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t">
                <a:noAutofit/>
              </a:bodyPr>
              <a:lstStyle>
                <a:defPPr>
                  <a:defRPr lang="ko-KR"/>
                </a:defPPr>
                <a:lvl1pPr marL="95250" indent="-95250" algn="just">
                  <a:lnSpc>
                    <a:spcPct val="120000"/>
                  </a:lnSpc>
                  <a:buFont typeface="Arial" panose="020B0604020202020204" pitchFamily="34" charset="0"/>
                  <a:buChar char="•"/>
                  <a:defRPr sz="1400">
                    <a:ln>
                      <a:solidFill>
                        <a:schemeClr val="tx1">
                          <a:alpha val="20000"/>
                        </a:schemeClr>
                      </a:solidFill>
                    </a:ln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</a:lstStyle>
              <a:p>
                <a:r>
                  <a:rPr lang="ko-KR" altLang="en-US" dirty="0"/>
                  <a:t>사용자 위치 기반 게시글 출력</a:t>
                </a:r>
                <a:endParaRPr lang="en-US" altLang="ko-KR" dirty="0"/>
              </a:p>
              <a:p>
                <a:r>
                  <a:rPr lang="ko-KR" altLang="en-US" dirty="0"/>
                  <a:t>글 작성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수정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삭제</a:t>
                </a:r>
                <a:endParaRPr lang="en-US" altLang="ko-KR" dirty="0"/>
              </a:p>
              <a:p>
                <a:r>
                  <a:rPr lang="ko-KR" altLang="en-US" dirty="0"/>
                  <a:t>댓글 및 답글</a:t>
                </a:r>
                <a:endParaRPr lang="en-US" altLang="ko-KR" dirty="0"/>
              </a:p>
              <a:p>
                <a:r>
                  <a:rPr lang="ko-KR" altLang="en-US" dirty="0"/>
                  <a:t>거래 참여</a:t>
                </a:r>
                <a:endParaRPr lang="en-US" altLang="ko-KR" dirty="0"/>
              </a:p>
              <a:p>
                <a:r>
                  <a:rPr lang="ko-KR" altLang="en-US" dirty="0"/>
                  <a:t>채팅</a:t>
                </a:r>
                <a:endParaRPr lang="en-US" altLang="ko-KR" dirty="0"/>
              </a:p>
            </p:txBody>
          </p:sp>
          <p:sp>
            <p:nvSpPr>
              <p:cNvPr id="46" name="사각형: 둥근 모서리 45">
                <a:extLst>
                  <a:ext uri="{FF2B5EF4-FFF2-40B4-BE49-F238E27FC236}">
                    <a16:creationId xmlns:a16="http://schemas.microsoft.com/office/drawing/2014/main" id="{7C2CD9FE-3415-D573-1A67-9153233C4F39}"/>
                  </a:ext>
                </a:extLst>
              </p:cNvPr>
              <p:cNvSpPr/>
              <p:nvPr/>
            </p:nvSpPr>
            <p:spPr>
              <a:xfrm>
                <a:off x="1390630" y="3822803"/>
                <a:ext cx="2181383" cy="346606"/>
              </a:xfrm>
              <a:prstGeom prst="roundRect">
                <a:avLst>
                  <a:gd name="adj" fmla="val 50000"/>
                </a:avLst>
              </a:prstGeom>
              <a:solidFill>
                <a:srgbClr val="1624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500" dirty="0">
                    <a:ln>
                      <a:solidFill>
                        <a:schemeClr val="tx1">
                          <a:alpha val="10000"/>
                        </a:schemeClr>
                      </a:solidFill>
                    </a:ln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공동구매</a:t>
                </a:r>
                <a:r>
                  <a:rPr lang="en-US" altLang="ko-KR" sz="1500" dirty="0">
                    <a:ln>
                      <a:solidFill>
                        <a:schemeClr val="tx1">
                          <a:alpha val="10000"/>
                        </a:schemeClr>
                      </a:solidFill>
                    </a:ln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/OTT </a:t>
                </a:r>
                <a:r>
                  <a:rPr lang="ko-KR" altLang="en-US" sz="1500" dirty="0">
                    <a:ln>
                      <a:solidFill>
                        <a:schemeClr val="tx1">
                          <a:alpha val="10000"/>
                        </a:schemeClr>
                      </a:solidFill>
                    </a:ln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게시판</a:t>
                </a:r>
                <a:endParaRPr lang="en-US" altLang="ko-KR" sz="150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5315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D2326-DED3-4D03-B2F5-72708143E0DB}"/>
              </a:ext>
            </a:extLst>
          </p:cNvPr>
          <p:cNvSpPr/>
          <p:nvPr/>
        </p:nvSpPr>
        <p:spPr>
          <a:xfrm>
            <a:off x="264000" y="261000"/>
            <a:ext cx="11664000" cy="6336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6DA2A5E-D955-470D-A778-2713E59A3020}"/>
              </a:ext>
            </a:extLst>
          </p:cNvPr>
          <p:cNvSpPr/>
          <p:nvPr/>
        </p:nvSpPr>
        <p:spPr>
          <a:xfrm>
            <a:off x="264000" y="770138"/>
            <a:ext cx="11664000" cy="24004"/>
          </a:xfrm>
          <a:prstGeom prst="rect">
            <a:avLst/>
          </a:prstGeom>
          <a:solidFill>
            <a:srgbClr val="59020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22FC71-05F5-4EA3-8414-1C8CCD7D5429}"/>
              </a:ext>
            </a:extLst>
          </p:cNvPr>
          <p:cNvSpPr txBox="1"/>
          <p:nvPr/>
        </p:nvSpPr>
        <p:spPr>
          <a:xfrm>
            <a:off x="1087168" y="1115580"/>
            <a:ext cx="394355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30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최종 결과물</a:t>
            </a:r>
            <a:endParaRPr lang="en-US" altLang="ko-KR" sz="30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0294A1-0C40-442F-A13D-400C657122C4}"/>
              </a:ext>
            </a:extLst>
          </p:cNvPr>
          <p:cNvSpPr txBox="1"/>
          <p:nvPr/>
        </p:nvSpPr>
        <p:spPr>
          <a:xfrm>
            <a:off x="403741" y="865682"/>
            <a:ext cx="6623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16244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sz="60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A9ABB0-9EB5-49F7-8AA3-58665F71F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2884" y="6106006"/>
            <a:ext cx="2743200" cy="365125"/>
          </a:xfrm>
        </p:spPr>
        <p:txBody>
          <a:bodyPr/>
          <a:lstStyle/>
          <a:p>
            <a:fld id="{2B95EA9F-94B7-4D26-924D-E99008A2E50A}" type="slidenum">
              <a:rPr lang="ko-KR" altLang="en-US" sz="180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7</a:t>
            </a:fld>
            <a:endParaRPr lang="ko-KR" altLang="en-US" sz="1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7BEACC8-7254-8055-38A6-746B1E017BD2}"/>
              </a:ext>
            </a:extLst>
          </p:cNvPr>
          <p:cNvSpPr txBox="1"/>
          <p:nvPr/>
        </p:nvSpPr>
        <p:spPr>
          <a:xfrm>
            <a:off x="403741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just"/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 가구를 위한 공동구매 및 정보 공유 커뮤니티 서비스</a:t>
            </a: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D94A2C-4AEC-0135-B615-C61E77B25D36}"/>
              </a:ext>
            </a:extLst>
          </p:cNvPr>
          <p:cNvSpPr txBox="1"/>
          <p:nvPr/>
        </p:nvSpPr>
        <p:spPr>
          <a:xfrm>
            <a:off x="7557397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/>
            <a:r>
              <a:rPr lang="en-US" altLang="ko-KR" sz="1400" dirty="0" err="1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Kumoh</a:t>
            </a:r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National Institute of Technology</a:t>
            </a:r>
          </a:p>
        </p:txBody>
      </p:sp>
      <p:pic>
        <p:nvPicPr>
          <p:cNvPr id="6" name="창설-시연동영상">
            <a:hlinkClick r:id="" action="ppaction://media"/>
            <a:extLst>
              <a:ext uri="{FF2B5EF4-FFF2-40B4-BE49-F238E27FC236}">
                <a16:creationId xmlns:a16="http://schemas.microsoft.com/office/drawing/2014/main" id="{371A3798-A83F-2118-7569-6A64F5E525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6400" t="3000" r="36428" b="5541"/>
          <a:stretch/>
        </p:blipFill>
        <p:spPr>
          <a:xfrm>
            <a:off x="4805571" y="1584758"/>
            <a:ext cx="2580858" cy="488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0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D2326-DED3-4D03-B2F5-72708143E0DB}"/>
              </a:ext>
            </a:extLst>
          </p:cNvPr>
          <p:cNvSpPr/>
          <p:nvPr/>
        </p:nvSpPr>
        <p:spPr>
          <a:xfrm>
            <a:off x="264000" y="261000"/>
            <a:ext cx="11664000" cy="6336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6DA2A5E-D955-470D-A778-2713E59A3020}"/>
              </a:ext>
            </a:extLst>
          </p:cNvPr>
          <p:cNvSpPr/>
          <p:nvPr/>
        </p:nvSpPr>
        <p:spPr>
          <a:xfrm>
            <a:off x="264000" y="770138"/>
            <a:ext cx="11664000" cy="24004"/>
          </a:xfrm>
          <a:prstGeom prst="rect">
            <a:avLst/>
          </a:prstGeom>
          <a:solidFill>
            <a:srgbClr val="59020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0294A1-0C40-442F-A13D-400C657122C4}"/>
              </a:ext>
            </a:extLst>
          </p:cNvPr>
          <p:cNvSpPr txBox="1"/>
          <p:nvPr/>
        </p:nvSpPr>
        <p:spPr>
          <a:xfrm>
            <a:off x="403741" y="865682"/>
            <a:ext cx="6623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16244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sz="60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A9ABB0-9EB5-49F7-8AA3-58665F71F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2884" y="6106006"/>
            <a:ext cx="2743200" cy="365125"/>
          </a:xfrm>
        </p:spPr>
        <p:txBody>
          <a:bodyPr/>
          <a:lstStyle/>
          <a:p>
            <a:fld id="{2B95EA9F-94B7-4D26-924D-E99008A2E50A}" type="slidenum">
              <a:rPr lang="ko-KR" altLang="en-US" sz="180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8</a:t>
            </a:fld>
            <a:endParaRPr lang="ko-KR" altLang="en-US" sz="1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FCAEBF-6162-4230-A520-397E9F6DAA60}"/>
              </a:ext>
            </a:extLst>
          </p:cNvPr>
          <p:cNvSpPr txBox="1"/>
          <p:nvPr/>
        </p:nvSpPr>
        <p:spPr>
          <a:xfrm>
            <a:off x="1087168" y="1115580"/>
            <a:ext cx="394355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30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</a:t>
            </a:r>
            <a:endParaRPr lang="en-US" altLang="ko-KR" sz="30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A2F3F2-DF75-C8BF-B100-0902CD190B1F}"/>
              </a:ext>
            </a:extLst>
          </p:cNvPr>
          <p:cNvSpPr txBox="1"/>
          <p:nvPr/>
        </p:nvSpPr>
        <p:spPr>
          <a:xfrm>
            <a:off x="403741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just"/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400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 가구를 위한 공동구매 및 정보 공유 커뮤니티 서비스</a:t>
            </a:r>
            <a:endParaRPr lang="en-US" altLang="ko-KR" sz="1400" dirty="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0957BA-C997-3862-CA8E-22AC33777971}"/>
              </a:ext>
            </a:extLst>
          </p:cNvPr>
          <p:cNvSpPr txBox="1"/>
          <p:nvPr/>
        </p:nvSpPr>
        <p:spPr>
          <a:xfrm>
            <a:off x="7557397" y="349246"/>
            <a:ext cx="4176684" cy="338554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/>
            <a:r>
              <a:rPr lang="en-US" altLang="ko-KR" sz="1400" dirty="0" err="1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Kumoh</a:t>
            </a:r>
            <a:r>
              <a:rPr lang="en-US" altLang="ko-KR" sz="14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National Institute of Technology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1E89FB7-E697-7E25-0EC4-54F0FBBA029C}"/>
              </a:ext>
            </a:extLst>
          </p:cNvPr>
          <p:cNvSpPr/>
          <p:nvPr/>
        </p:nvSpPr>
        <p:spPr>
          <a:xfrm>
            <a:off x="962046" y="2468828"/>
            <a:ext cx="4608174" cy="19440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</p:spPr>
        <p:txBody>
          <a:bodyPr wrap="square" rtlCol="0" anchor="ctr">
            <a:noAutofit/>
          </a:bodyPr>
          <a:lstStyle/>
          <a:p>
            <a:pPr algn="ctr">
              <a:lnSpc>
                <a:spcPct val="125000"/>
              </a:lnSpc>
            </a:pPr>
            <a:endParaRPr lang="ko-KR" altLang="en-US" sz="160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F481DF3-FCCD-408D-E3B5-C8062C681D4C}"/>
              </a:ext>
            </a:extLst>
          </p:cNvPr>
          <p:cNvSpPr/>
          <p:nvPr/>
        </p:nvSpPr>
        <p:spPr>
          <a:xfrm>
            <a:off x="956966" y="3838399"/>
            <a:ext cx="3518514" cy="192784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</p:spPr>
        <p:txBody>
          <a:bodyPr wrap="square" rtlCol="0" anchor="ctr">
            <a:noAutofit/>
          </a:bodyPr>
          <a:lstStyle/>
          <a:p>
            <a:pPr algn="ctr">
              <a:lnSpc>
                <a:spcPct val="125000"/>
              </a:lnSpc>
            </a:pPr>
            <a:endParaRPr lang="ko-KR" altLang="en-US" sz="1600">
              <a:ln>
                <a:solidFill>
                  <a:schemeClr val="tx1">
                    <a:alpha val="2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158FCA-266C-A253-DA3D-7247892C6174}"/>
              </a:ext>
            </a:extLst>
          </p:cNvPr>
          <p:cNvSpPr txBox="1"/>
          <p:nvPr/>
        </p:nvSpPr>
        <p:spPr>
          <a:xfrm>
            <a:off x="707670" y="2257061"/>
            <a:ext cx="10991818" cy="375010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/>
          <a:p>
            <a:pPr marL="182563" indent="-18256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공동구매 지원으로 인한 배달 비용 부담 감소</a:t>
            </a:r>
            <a:endParaRPr lang="en-US" altLang="ko-KR" sz="200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나눔스퀘어_ac" panose="020B0600000101010101" pitchFamily="50" charset="-127"/>
              <a:buChar char="→"/>
            </a:pPr>
            <a:r>
              <a:rPr lang="ko-KR" altLang="en-US" sz="20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구매처의 범위 확장시켜 더 많은 사용자의 수요 충족 가능</a:t>
            </a:r>
            <a:endParaRPr lang="en-US" altLang="ko-KR" sz="200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나눔스퀘어_ac" panose="020B0600000101010101" pitchFamily="50" charset="-127"/>
              <a:buChar char="→"/>
            </a:pPr>
            <a:r>
              <a:rPr lang="ko-KR" altLang="en-US" sz="20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필요한 소비만 지출하여 개인의 경제적 부담</a:t>
            </a:r>
            <a:r>
              <a:rPr lang="en-US" altLang="ko-KR" sz="20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및 사회적 자원 낭비 감소</a:t>
            </a:r>
            <a:endParaRPr lang="en-US" altLang="ko-KR" sz="200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82563" indent="-18256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자유로운 커뮤니케이션 환경 마련</a:t>
            </a:r>
            <a:endParaRPr lang="en-US" altLang="ko-KR" sz="2000" dirty="0">
              <a:ln>
                <a:solidFill>
                  <a:schemeClr val="tx1">
                    <a:alpha val="2000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algn="just">
              <a:lnSpc>
                <a:spcPct val="150000"/>
              </a:lnSpc>
              <a:buFont typeface="나눔스퀘어_ac" panose="020B0600000101010101" pitchFamily="50" charset="-127"/>
              <a:buChar char="→"/>
            </a:pPr>
            <a:r>
              <a:rPr lang="ko-KR" altLang="en-US" sz="2000" dirty="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필요에 따라 게시판을 추가하여 지역기반 커뮤니티 활동 강화 가능</a:t>
            </a:r>
          </a:p>
        </p:txBody>
      </p:sp>
    </p:spTree>
    <p:extLst>
      <p:ext uri="{BB962C8B-B14F-4D97-AF65-F5344CB8AC3E}">
        <p14:creationId xmlns:p14="http://schemas.microsoft.com/office/powerpoint/2010/main" val="1666192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D81BFB0E-E54C-4BD9-B5C1-57A4E5C7B39E}"/>
              </a:ext>
            </a:extLst>
          </p:cNvPr>
          <p:cNvGrpSpPr/>
          <p:nvPr/>
        </p:nvGrpSpPr>
        <p:grpSpPr>
          <a:xfrm>
            <a:off x="3995177" y="3036116"/>
            <a:ext cx="4201645" cy="785767"/>
            <a:chOff x="3995178" y="2808563"/>
            <a:chExt cx="4201645" cy="785767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0B2B58AA-B442-4A15-8D3E-41F2F6E4F444}"/>
                </a:ext>
              </a:extLst>
            </p:cNvPr>
            <p:cNvSpPr/>
            <p:nvPr/>
          </p:nvSpPr>
          <p:spPr>
            <a:xfrm>
              <a:off x="3995178" y="2808563"/>
              <a:ext cx="4201645" cy="77694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E4DE570-C46F-42A9-82F9-2934C11E2F03}"/>
                </a:ext>
              </a:extLst>
            </p:cNvPr>
            <p:cNvSpPr txBox="1"/>
            <p:nvPr/>
          </p:nvSpPr>
          <p:spPr>
            <a:xfrm>
              <a:off x="4124226" y="2824889"/>
              <a:ext cx="3943551" cy="76944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rgbClr val="16244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감사합니다</a:t>
              </a:r>
              <a:endParaRPr lang="en-US" altLang="ko-KR" sz="4400" dirty="0">
                <a:solidFill>
                  <a:srgbClr val="16244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955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828</TotalTime>
  <Words>393</Words>
  <Application>Microsoft Office PowerPoint</Application>
  <PresentationFormat>와이드스크린</PresentationFormat>
  <Paragraphs>103</Paragraphs>
  <Slides>9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나눔스퀘어</vt:lpstr>
      <vt:lpstr>나눔스퀘어 ExtraBold</vt:lpstr>
      <vt:lpstr>나눔스퀘어 Bold</vt:lpstr>
      <vt:lpstr>나눔스퀘어_ac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이진하[ 학부재학 / 경영학과 ]</dc:creator>
  <cp:lastModifiedBy>정 은혜</cp:lastModifiedBy>
  <cp:revision>234</cp:revision>
  <dcterms:created xsi:type="dcterms:W3CDTF">2020-02-11T07:16:01Z</dcterms:created>
  <dcterms:modified xsi:type="dcterms:W3CDTF">2022-05-22T05:12:04Z</dcterms:modified>
</cp:coreProperties>
</file>

<file path=docProps/thumbnail.jpeg>
</file>